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8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42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9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21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88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8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7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4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7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8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80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9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07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18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07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85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38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53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40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24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14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48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8" y="5390996"/>
            <a:ext cx="1606550" cy="1386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6229350"/>
            <a:ext cx="25717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3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300" b="1" dirty="0">
                <a:solidFill>
                  <a:srgbClr val="002060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(17-02812) Development </a:t>
            </a:r>
            <a:r>
              <a:rPr lang="en-US" altLang="ko-KR" sz="2300" b="1" dirty="0">
                <a:solidFill>
                  <a:srgbClr val="002060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of Cross-Classified Multilevel Models to Screen Factors Associated with Fatal and Injury Commercial Motor Vehicle </a:t>
            </a:r>
            <a:r>
              <a:rPr lang="en-US" altLang="ko-KR" sz="2300" b="1" dirty="0">
                <a:solidFill>
                  <a:srgbClr val="002060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Crashes</a:t>
            </a:r>
            <a:endParaRPr lang="en-US" sz="2300" b="1" dirty="0">
              <a:solidFill>
                <a:srgbClr val="002060"/>
              </a:solidFill>
              <a:latin typeface="Arial" pitchFamily="34" charset="0"/>
              <a:ea typeface="HY헤드라인M" panose="02030600000101010101" pitchFamily="18" charset="-127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04645"/>
            <a:ext cx="7886700" cy="4172317"/>
          </a:xfrm>
        </p:spPr>
        <p:txBody>
          <a:bodyPr/>
          <a:lstStyle/>
          <a:p>
            <a:r>
              <a:rPr lang="en-US" b="1" dirty="0" smtClean="0"/>
              <a:t>General information</a:t>
            </a:r>
          </a:p>
          <a:p>
            <a:pPr marL="536575" indent="-263525">
              <a:buFont typeface="Wingdings" panose="05000000000000000000" pitchFamily="2" charset="2"/>
              <a:buChar char="§"/>
            </a:pPr>
            <a:r>
              <a:rPr lang="en-US" sz="2000" dirty="0" smtClean="0"/>
              <a:t>Session: </a:t>
            </a:r>
            <a:r>
              <a:rPr lang="en-US" altLang="ko-KR" sz="2000" dirty="0"/>
              <a:t>398, Truck and Bus Safety </a:t>
            </a:r>
            <a:r>
              <a:rPr lang="en-US" altLang="ko-KR" sz="2000" dirty="0" smtClean="0"/>
              <a:t>Research (Mon, </a:t>
            </a:r>
            <a:r>
              <a:rPr lang="en-US" altLang="ko-KR" sz="2000" dirty="0"/>
              <a:t>Jan 09, 2017 1:30PM </a:t>
            </a:r>
            <a:r>
              <a:rPr lang="en-US" altLang="ko-KR" sz="2000" dirty="0" smtClean="0"/>
              <a:t>3:15</a:t>
            </a:r>
          </a:p>
          <a:p>
            <a:pPr marL="536575" indent="-263525"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Ho-</a:t>
            </a:r>
            <a:r>
              <a:rPr lang="en-US" altLang="ko-KR" sz="2000" dirty="0" err="1" smtClean="0"/>
              <a:t>Chul</a:t>
            </a:r>
            <a:r>
              <a:rPr lang="en-US" altLang="ko-KR" sz="2000" dirty="0" smtClean="0"/>
              <a:t> Park (Ph.D</a:t>
            </a:r>
            <a:r>
              <a:rPr lang="en-US" altLang="ko-KR" sz="2000" dirty="0"/>
              <a:t>. candidate</a:t>
            </a:r>
            <a:r>
              <a:rPr lang="en-US" altLang="ko-KR" sz="2000" dirty="0" smtClean="0"/>
              <a:t>)*, </a:t>
            </a:r>
            <a:r>
              <a:rPr lang="en-US" altLang="ko-KR" sz="2000" dirty="0"/>
              <a:t>Dong-</a:t>
            </a:r>
            <a:r>
              <a:rPr lang="en-US" altLang="ko-KR" sz="2000" dirty="0" err="1"/>
              <a:t>Kyu</a:t>
            </a:r>
            <a:r>
              <a:rPr lang="en-US" altLang="ko-KR" sz="2000" dirty="0"/>
              <a:t> Kim(Professor</a:t>
            </a:r>
            <a:r>
              <a:rPr lang="en-US" altLang="ko-KR" sz="2000" dirty="0" smtClean="0"/>
              <a:t>)*, </a:t>
            </a:r>
            <a:r>
              <a:rPr lang="en-US" altLang="ko-KR" sz="2000" dirty="0" err="1" smtClean="0"/>
              <a:t>Seung</a:t>
            </a:r>
            <a:r>
              <a:rPr lang="en-US" altLang="ko-KR" sz="2000" dirty="0" smtClean="0"/>
              <a:t>-Young Kho (</a:t>
            </a:r>
            <a:r>
              <a:rPr lang="en-US" altLang="ko-KR" sz="2000" dirty="0"/>
              <a:t>Professor</a:t>
            </a:r>
            <a:r>
              <a:rPr lang="en-US" altLang="ko-KR" sz="2000" dirty="0" smtClean="0"/>
              <a:t>)*, Peter Y. Park (Professor)**</a:t>
            </a:r>
          </a:p>
          <a:p>
            <a:pPr marL="27305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/>
              <a:t>   </a:t>
            </a:r>
            <a:r>
              <a:rPr lang="en-US" altLang="ko-KR" sz="1600" dirty="0" smtClean="0"/>
              <a:t>* </a:t>
            </a:r>
            <a:r>
              <a:rPr lang="en-US" altLang="ko-KR" sz="1600" dirty="0"/>
              <a:t>Department of civil and environmental engineering, Seoul National </a:t>
            </a:r>
            <a:r>
              <a:rPr lang="en-US" altLang="ko-KR" sz="1600" dirty="0" smtClean="0"/>
              <a:t>University</a:t>
            </a:r>
          </a:p>
          <a:p>
            <a:pPr marL="27305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** </a:t>
            </a:r>
            <a:r>
              <a:rPr lang="en-US" altLang="ko-KR" sz="1600" dirty="0"/>
              <a:t>Department of Civil Engineering, </a:t>
            </a:r>
            <a:r>
              <a:rPr lang="en-US" altLang="ko-KR" sz="1600" dirty="0" err="1"/>
              <a:t>Lassonde</a:t>
            </a:r>
            <a:r>
              <a:rPr lang="en-US" altLang="ko-KR" sz="1600" dirty="0"/>
              <a:t> School of Engineering, York </a:t>
            </a:r>
            <a:r>
              <a:rPr lang="en-US" altLang="ko-KR" sz="1600" dirty="0" smtClean="0"/>
              <a:t>University</a:t>
            </a:r>
          </a:p>
          <a:p>
            <a:pPr marL="273050" indent="0">
              <a:buNone/>
            </a:pP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162523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690689"/>
            <a:ext cx="7979019" cy="4486274"/>
          </a:xfrm>
        </p:spPr>
        <p:txBody>
          <a:bodyPr/>
          <a:lstStyle/>
          <a:p>
            <a:pPr lvl="0"/>
            <a:r>
              <a:rPr lang="en-US" altLang="ko-KR" b="1" dirty="0">
                <a:solidFill>
                  <a:prstClr val="black"/>
                </a:solidFill>
              </a:rPr>
              <a:t>Research Objective</a:t>
            </a:r>
          </a:p>
          <a:p>
            <a:pPr marL="536575" lvl="0" indent="-263525"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To identify factors affecting fatal and injury severity of commercial motor vehicle (CMV) crashes </a:t>
            </a:r>
          </a:p>
          <a:p>
            <a:pPr marL="536575" lvl="0" indent="-263525"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To develop Cross-classified </a:t>
            </a:r>
            <a:r>
              <a:rPr lang="en-US" altLang="ko-KR" sz="2000" dirty="0"/>
              <a:t>multilevel model (CCMM) that can consider heterogeneity in two distinct group level factors (region and company in our case</a:t>
            </a:r>
            <a:r>
              <a:rPr lang="en-US" altLang="ko-KR" sz="2000" dirty="0" smtClean="0"/>
              <a:t>)</a:t>
            </a:r>
          </a:p>
          <a:p>
            <a:pPr lvl="0"/>
            <a:r>
              <a:rPr lang="en-US" altLang="ko-KR" b="1" dirty="0" smtClean="0">
                <a:solidFill>
                  <a:prstClr val="black"/>
                </a:solidFill>
              </a:rPr>
              <a:t>Findings</a:t>
            </a:r>
            <a:endParaRPr lang="en-US" altLang="ko-KR" b="1" dirty="0">
              <a:solidFill>
                <a:prstClr val="black"/>
              </a:solidFill>
            </a:endParaRPr>
          </a:p>
          <a:p>
            <a:pPr marL="536575" indent="-263525"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CCMMs </a:t>
            </a:r>
            <a:r>
              <a:rPr lang="en-US" altLang="ko-KR" sz="2000" dirty="0"/>
              <a:t>avoids the type I statistical errors that tend to occur when analyzing hierarchical data with single-level </a:t>
            </a:r>
            <a:r>
              <a:rPr lang="en-US" altLang="ko-KR" sz="2000" dirty="0" smtClean="0"/>
              <a:t>models</a:t>
            </a:r>
          </a:p>
          <a:p>
            <a:pPr marL="536575" indent="-263525"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Influential level 2 factors: Type of vehicle ownership, ratio of infrastructure budget, Number of doctors, Urban area  </a:t>
            </a:r>
            <a:endParaRPr lang="en-US" altLang="ko-KR" sz="2000" dirty="0"/>
          </a:p>
          <a:p>
            <a:pPr marL="536575" lvl="0" indent="-263525">
              <a:buFont typeface="Wingdings" panose="05000000000000000000" pitchFamily="2" charset="2"/>
              <a:buChar char="§"/>
            </a:pPr>
            <a:endParaRPr lang="en-US" altLang="ko-KR" sz="2000" b="1" dirty="0" smtClean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Autofit/>
          </a:bodyPr>
          <a:lstStyle/>
          <a:p>
            <a:r>
              <a:rPr lang="en-US" altLang="ko-KR" sz="2300" b="1" dirty="0">
                <a:solidFill>
                  <a:srgbClr val="002060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(17-02812) Development </a:t>
            </a:r>
            <a:r>
              <a:rPr lang="en-US" altLang="ko-KR" sz="2300" b="1" dirty="0">
                <a:solidFill>
                  <a:srgbClr val="002060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of Cross-Classified Multilevel Models to Screen Factors Associated with Fatal and Injury Commercial Motor Vehicle </a:t>
            </a:r>
            <a:r>
              <a:rPr lang="en-US" altLang="ko-KR" sz="2300" b="1" dirty="0">
                <a:solidFill>
                  <a:srgbClr val="002060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Crashes</a:t>
            </a:r>
            <a:endParaRPr lang="en-US" sz="2300" b="1" dirty="0">
              <a:solidFill>
                <a:srgbClr val="002060"/>
              </a:solidFill>
              <a:latin typeface="Arial" pitchFamily="34" charset="0"/>
              <a:ea typeface="HY헤드라인M" panose="02030600000101010101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66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</TotalTime>
  <Words>192</Words>
  <Application>Microsoft Office PowerPoint</Application>
  <PresentationFormat>화면 슬라이드 쇼(4:3)</PresentationFormat>
  <Paragraphs>13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10" baseType="lpstr">
      <vt:lpstr>HY헤드라인M</vt:lpstr>
      <vt:lpstr>맑은 고딕</vt:lpstr>
      <vt:lpstr>Arial</vt:lpstr>
      <vt:lpstr>Calibri</vt:lpstr>
      <vt:lpstr>Calibri Light</vt:lpstr>
      <vt:lpstr>Wingdings</vt:lpstr>
      <vt:lpstr>Office Theme</vt:lpstr>
      <vt:lpstr>Custom Design</vt:lpstr>
      <vt:lpstr>(17-02812) Development of Cross-Classified Multilevel Models to Screen Factors Associated with Fatal and Injury Commercial Motor Vehicle Crashes</vt:lpstr>
      <vt:lpstr>(17-02812) Development of Cross-Classified Multilevel Models to Screen Factors Associated with Fatal and Injury Commercial Motor Vehicle Crashes</vt:lpstr>
    </vt:vector>
  </TitlesOfParts>
  <Company>Villanova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Seri Park</dc:creator>
  <cp:lastModifiedBy>hochul</cp:lastModifiedBy>
  <cp:revision>4</cp:revision>
  <dcterms:created xsi:type="dcterms:W3CDTF">2016-12-19T23:39:08Z</dcterms:created>
  <dcterms:modified xsi:type="dcterms:W3CDTF">2016-12-28T06:00:27Z</dcterms:modified>
</cp:coreProperties>
</file>